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Bold" charset="1" panose="00000800000000000000"/>
      <p:regular r:id="rId23"/>
    </p:embeddedFont>
    <p:embeddedFont>
      <p:font typeface="Open Sauce" charset="1" panose="00000500000000000000"/>
      <p:regular r:id="rId24"/>
    </p:embeddedFont>
    <p:embeddedFont>
      <p:font typeface="Inter" charset="1" panose="020B0502030000000004"/>
      <p:regular r:id="rId25"/>
    </p:embeddedFont>
    <p:embeddedFont>
      <p:font typeface="Inter Medium" charset="1" panose="02000503000000020004"/>
      <p:regular r:id="rId26"/>
    </p:embeddedFont>
    <p:embeddedFont>
      <p:font typeface="Inter Bold" charset="1" panose="020B0802030000000004"/>
      <p:regular r:id="rId27"/>
    </p:embeddedFont>
    <p:embeddedFont>
      <p:font typeface="Inter Bold Italics" charset="1" panose="020B0802030000000004"/>
      <p:regular r:id="rId28"/>
    </p:embeddedFont>
    <p:embeddedFont>
      <p:font typeface="Inter Italics" charset="1" panose="020B0502030000000004"/>
      <p:regular r:id="rId29"/>
    </p:embeddedFont>
    <p:embeddedFont>
      <p:font typeface="Open Sans Bold" charset="1" panose="00000000000000000000"/>
      <p:regular r:id="rId30"/>
    </p:embeddedFont>
    <p:embeddedFont>
      <p:font typeface="Inter Semi-Bold" charset="1" panose="0200050300000002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sFuSXgvE.mp4" Type="http://schemas.openxmlformats.org/officeDocument/2006/relationships/video"/><Relationship Id="rId4" Target="../media/VAGsFuSXgvE.mp4" Type="http://schemas.microsoft.com/office/2007/relationships/media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sFrDnHMM.mp4" Type="http://schemas.openxmlformats.org/officeDocument/2006/relationships/video"/><Relationship Id="rId4" Target="../media/VAGsFrDnHM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i.org/10.2307/3939" TargetMode="External" Type="http://schemas.openxmlformats.org/officeDocument/2006/relationships/hyperlink"/><Relationship Id="rId3" Target="https://doi.org/10.2307/3939" TargetMode="External" Type="http://schemas.openxmlformats.org/officeDocument/2006/relationships/hyperlink"/><Relationship Id="rId4" Target="https://doi.org/10.1007/bf00276310" TargetMode="External" Type="http://schemas.openxmlformats.org/officeDocument/2006/relationships/hyperlink"/><Relationship Id="rId5" Target="https://doi.org/10.1007/bf00276310" TargetMode="External" Type="http://schemas.openxmlformats.org/officeDocument/2006/relationships/hyperlink"/><Relationship Id="rId6" Target="https://github.com/TuxRiders/numerical-computing-intro" TargetMode="External" Type="http://schemas.openxmlformats.org/officeDocument/2006/relationships/hyperlink"/><Relationship Id="rId7" Target="https://hal.inrae.fr/hal-04728969v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812141"/>
            <a:ext cx="3757053" cy="680902"/>
            <a:chOff x="0" y="0"/>
            <a:chExt cx="989512" cy="179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12" cy="179332"/>
            </a:xfrm>
            <a:custGeom>
              <a:avLst/>
              <a:gdLst/>
              <a:ahLst/>
              <a:cxnLst/>
              <a:rect r="r" b="b" t="t" l="l"/>
              <a:pathLst>
                <a:path h="179332" w="989512">
                  <a:moveTo>
                    <a:pt x="43273" y="0"/>
                  </a:moveTo>
                  <a:lnTo>
                    <a:pt x="946239" y="0"/>
                  </a:lnTo>
                  <a:cubicBezTo>
                    <a:pt x="957715" y="0"/>
                    <a:pt x="968722" y="4559"/>
                    <a:pt x="976837" y="12674"/>
                  </a:cubicBezTo>
                  <a:cubicBezTo>
                    <a:pt x="984953" y="20790"/>
                    <a:pt x="989512" y="31797"/>
                    <a:pt x="989512" y="43273"/>
                  </a:cubicBezTo>
                  <a:lnTo>
                    <a:pt x="989512" y="136059"/>
                  </a:lnTo>
                  <a:cubicBezTo>
                    <a:pt x="989512" y="159958"/>
                    <a:pt x="970138" y="179332"/>
                    <a:pt x="946239" y="179332"/>
                  </a:cubicBezTo>
                  <a:lnTo>
                    <a:pt x="43273" y="179332"/>
                  </a:lnTo>
                  <a:cubicBezTo>
                    <a:pt x="19374" y="179332"/>
                    <a:pt x="0" y="159958"/>
                    <a:pt x="0" y="136059"/>
                  </a:cubicBezTo>
                  <a:lnTo>
                    <a:pt x="0" y="43273"/>
                  </a:lnTo>
                  <a:cubicBezTo>
                    <a:pt x="0" y="19374"/>
                    <a:pt x="19374" y="0"/>
                    <a:pt x="432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989512" cy="188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499637">
            <a:off x="8555623" y="1026127"/>
            <a:ext cx="6945703" cy="4155252"/>
          </a:xfrm>
          <a:custGeom>
            <a:avLst/>
            <a:gdLst/>
            <a:ahLst/>
            <a:cxnLst/>
            <a:rect r="r" b="b" t="t" l="l"/>
            <a:pathLst>
              <a:path h="4155252" w="6945703">
                <a:moveTo>
                  <a:pt x="0" y="0"/>
                </a:moveTo>
                <a:lnTo>
                  <a:pt x="6945703" y="0"/>
                </a:lnTo>
                <a:lnTo>
                  <a:pt x="6945703" y="4155252"/>
                </a:lnTo>
                <a:lnTo>
                  <a:pt x="0" y="415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1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64768"/>
            <a:ext cx="16565587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Insect Outbreak:</a:t>
            </a:r>
          </a:p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Searching</a:t>
            </a:r>
            <a:r>
              <a:rPr lang="en-US" sz="5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Patterns in </a:t>
            </a:r>
          </a:p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Heterogeneous Environments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74452"/>
            <a:ext cx="964415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Summer Research Programme 2025, IMSc, Chennai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227" y="7985905"/>
            <a:ext cx="335999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Presented by Ayaan Dutt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635918"/>
            <a:ext cx="434709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BSc Physics, Ashoka University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30265">
            <a:off x="13786448" y="6610943"/>
            <a:ext cx="6945703" cy="2171894"/>
          </a:xfrm>
          <a:custGeom>
            <a:avLst/>
            <a:gdLst/>
            <a:ahLst/>
            <a:cxnLst/>
            <a:rect r="r" b="b" t="t" l="l"/>
            <a:pathLst>
              <a:path h="2171894" w="6945703">
                <a:moveTo>
                  <a:pt x="0" y="0"/>
                </a:moveTo>
                <a:lnTo>
                  <a:pt x="6945704" y="0"/>
                </a:lnTo>
                <a:lnTo>
                  <a:pt x="6945704" y="2171895"/>
                </a:lnTo>
                <a:lnTo>
                  <a:pt x="0" y="2171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42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244190">
            <a:off x="-3773284" y="514644"/>
            <a:ext cx="6945703" cy="2171894"/>
          </a:xfrm>
          <a:custGeom>
            <a:avLst/>
            <a:gdLst/>
            <a:ahLst/>
            <a:cxnLst/>
            <a:rect r="r" b="b" t="t" l="l"/>
            <a:pathLst>
              <a:path h="2171894" w="6945703">
                <a:moveTo>
                  <a:pt x="0" y="0"/>
                </a:moveTo>
                <a:lnTo>
                  <a:pt x="6945703" y="0"/>
                </a:lnTo>
                <a:lnTo>
                  <a:pt x="6945703" y="2171894"/>
                </a:lnTo>
                <a:lnTo>
                  <a:pt x="0" y="217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42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486918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33795" y="8050400"/>
            <a:ext cx="5505953" cy="1748140"/>
          </a:xfrm>
          <a:custGeom>
            <a:avLst/>
            <a:gdLst/>
            <a:ahLst/>
            <a:cxnLst/>
            <a:rect r="r" b="b" t="t" l="l"/>
            <a:pathLst>
              <a:path h="1748140" w="5505953">
                <a:moveTo>
                  <a:pt x="0" y="0"/>
                </a:moveTo>
                <a:lnTo>
                  <a:pt x="5505953" y="0"/>
                </a:lnTo>
                <a:lnTo>
                  <a:pt x="5505953" y="1748140"/>
                </a:lnTo>
                <a:lnTo>
                  <a:pt x="0" y="1748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86899" y="8050400"/>
            <a:ext cx="3889901" cy="1748140"/>
          </a:xfrm>
          <a:custGeom>
            <a:avLst/>
            <a:gdLst/>
            <a:ahLst/>
            <a:cxnLst/>
            <a:rect r="r" b="b" t="t" l="l"/>
            <a:pathLst>
              <a:path h="1748140" w="3889901">
                <a:moveTo>
                  <a:pt x="0" y="0"/>
                </a:moveTo>
                <a:lnTo>
                  <a:pt x="3889902" y="0"/>
                </a:lnTo>
                <a:lnTo>
                  <a:pt x="3889902" y="1748140"/>
                </a:lnTo>
                <a:lnTo>
                  <a:pt x="0" y="1748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52425"/>
            <a:ext cx="16230600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This wave-like behavior appears to be similar to the KPP-Fisher equation, which is also a RDE with a logistic growth reaction term, but no predation term. This is likely because the predation term tends towards a constant at sufficiently large populations, essentially reducing our equation to a rescaled and shifted KPP-Fisher equation.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24050"/>
            <a:ext cx="6928871" cy="3464436"/>
          </a:xfrm>
          <a:custGeom>
            <a:avLst/>
            <a:gdLst/>
            <a:ahLst/>
            <a:cxnLst/>
            <a:rect r="r" b="b" t="t" l="l"/>
            <a:pathLst>
              <a:path h="3464436" w="6928871">
                <a:moveTo>
                  <a:pt x="0" y="0"/>
                </a:moveTo>
                <a:lnTo>
                  <a:pt x="6928871" y="0"/>
                </a:lnTo>
                <a:lnTo>
                  <a:pt x="6928871" y="3464436"/>
                </a:lnTo>
                <a:lnTo>
                  <a:pt x="0" y="346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4041" y="5388486"/>
            <a:ext cx="5753059" cy="4505398"/>
          </a:xfrm>
          <a:custGeom>
            <a:avLst/>
            <a:gdLst/>
            <a:ahLst/>
            <a:cxnLst/>
            <a:rect r="r" b="b" t="t" l="l"/>
            <a:pathLst>
              <a:path h="4505398" w="5753059">
                <a:moveTo>
                  <a:pt x="0" y="0"/>
                </a:moveTo>
                <a:lnTo>
                  <a:pt x="5753058" y="0"/>
                </a:lnTo>
                <a:lnTo>
                  <a:pt x="5753058" y="4505397"/>
                </a:lnTo>
                <a:lnTo>
                  <a:pt x="0" y="4505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4539" y="5388486"/>
            <a:ext cx="5787577" cy="4505398"/>
          </a:xfrm>
          <a:custGeom>
            <a:avLst/>
            <a:gdLst/>
            <a:ahLst/>
            <a:cxnLst/>
            <a:rect r="r" b="b" t="t" l="l"/>
            <a:pathLst>
              <a:path h="4505398" w="5787577">
                <a:moveTo>
                  <a:pt x="0" y="0"/>
                </a:moveTo>
                <a:lnTo>
                  <a:pt x="5787577" y="0"/>
                </a:lnTo>
                <a:lnTo>
                  <a:pt x="5787577" y="4505397"/>
                </a:lnTo>
                <a:lnTo>
                  <a:pt x="0" y="4505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0901" y="5388486"/>
            <a:ext cx="5765518" cy="4505398"/>
          </a:xfrm>
          <a:custGeom>
            <a:avLst/>
            <a:gdLst/>
            <a:ahLst/>
            <a:cxnLst/>
            <a:rect r="r" b="b" t="t" l="l"/>
            <a:pathLst>
              <a:path h="4505398" w="5765518">
                <a:moveTo>
                  <a:pt x="0" y="0"/>
                </a:moveTo>
                <a:lnTo>
                  <a:pt x="5765518" y="0"/>
                </a:lnTo>
                <a:lnTo>
                  <a:pt x="5765518" y="4505397"/>
                </a:lnTo>
                <a:lnTo>
                  <a:pt x="0" y="4505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9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19747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Anti-Parallel Gradients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743" y="2096390"/>
            <a:ext cx="9309678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The population seems to tend towards the carrying capacity gradient again, but this time it begins from the end and the wave is led by a peak rather than a dip. 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This wave also slows down as it approaches the boundary.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708910"/>
            <a:ext cx="16230600" cy="48691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5399" y="1963630"/>
            <a:ext cx="12155014" cy="8098278"/>
          </a:xfrm>
          <a:custGeom>
            <a:avLst/>
            <a:gdLst/>
            <a:ahLst/>
            <a:cxnLst/>
            <a:rect r="r" b="b" t="t" l="l"/>
            <a:pathLst>
              <a:path h="8098278" w="12155014">
                <a:moveTo>
                  <a:pt x="0" y="0"/>
                </a:moveTo>
                <a:lnTo>
                  <a:pt x="12155014" y="0"/>
                </a:lnTo>
                <a:lnTo>
                  <a:pt x="12155014" y="8098278"/>
                </a:lnTo>
                <a:lnTo>
                  <a:pt x="0" y="809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68280"/>
            <a:ext cx="971339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Parameter Dependence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67910"/>
            <a:ext cx="3933652" cy="587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There doesn’t seem to be much qualitative change in behaviour for different gradients.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Changing the growth rate gradient affects the speed of the waves.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Changing the carrying capacity affects the asymptotic spatial distribution.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969" y="2915278"/>
            <a:ext cx="1161461" cy="11614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1141" lIns="81141" bIns="81141" rIns="81141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915278"/>
            <a:ext cx="8720813" cy="7137175"/>
          </a:xfrm>
          <a:custGeom>
            <a:avLst/>
            <a:gdLst/>
            <a:ahLst/>
            <a:cxnLst/>
            <a:rect r="r" b="b" t="t" l="l"/>
            <a:pathLst>
              <a:path h="7137175" w="8720813">
                <a:moveTo>
                  <a:pt x="0" y="0"/>
                </a:moveTo>
                <a:lnTo>
                  <a:pt x="8720813" y="0"/>
                </a:lnTo>
                <a:lnTo>
                  <a:pt x="8720813" y="7137175"/>
                </a:lnTo>
                <a:lnTo>
                  <a:pt x="0" y="7137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8" t="-5700" r="-1099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70532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 in Progress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38673"/>
            <a:ext cx="157183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I am currently exploring several directions with this project: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349" y="2981007"/>
            <a:ext cx="783039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Effect of Diffusion and Collapse of Bistability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350" y="3311819"/>
            <a:ext cx="5667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349" y="3497145"/>
            <a:ext cx="6806643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As diffusion is increased, the transition from refuge to outbreak appears to smoothen, effectively eliminating the phase-transition behaviour.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118116" y="5759650"/>
            <a:ext cx="6105109" cy="4292803"/>
          </a:xfrm>
          <a:custGeom>
            <a:avLst/>
            <a:gdLst/>
            <a:ahLst/>
            <a:cxnLst/>
            <a:rect r="r" b="b" t="t" l="l"/>
            <a:pathLst>
              <a:path h="4292803" w="6105109">
                <a:moveTo>
                  <a:pt x="0" y="0"/>
                </a:moveTo>
                <a:lnTo>
                  <a:pt x="6105109" y="0"/>
                </a:lnTo>
                <a:lnTo>
                  <a:pt x="6105109" y="4292803"/>
                </a:lnTo>
                <a:lnTo>
                  <a:pt x="0" y="4292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662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16324"/>
            <a:ext cx="1161461" cy="11614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1141" lIns="81141" bIns="81141" rIns="81141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90472" y="3593188"/>
            <a:ext cx="12907056" cy="2032861"/>
          </a:xfrm>
          <a:custGeom>
            <a:avLst/>
            <a:gdLst/>
            <a:ahLst/>
            <a:cxnLst/>
            <a:rect r="r" b="b" t="t" l="l"/>
            <a:pathLst>
              <a:path h="2032861" w="12907056">
                <a:moveTo>
                  <a:pt x="0" y="0"/>
                </a:moveTo>
                <a:lnTo>
                  <a:pt x="12907056" y="0"/>
                </a:lnTo>
                <a:lnTo>
                  <a:pt x="12907056" y="2032862"/>
                </a:lnTo>
                <a:lnTo>
                  <a:pt x="0" y="203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91816" y="7097980"/>
            <a:ext cx="10704369" cy="1926786"/>
          </a:xfrm>
          <a:custGeom>
            <a:avLst/>
            <a:gdLst/>
            <a:ahLst/>
            <a:cxnLst/>
            <a:rect r="r" b="b" t="t" l="l"/>
            <a:pathLst>
              <a:path h="1926786" w="10704369">
                <a:moveTo>
                  <a:pt x="0" y="0"/>
                </a:moveTo>
                <a:lnTo>
                  <a:pt x="10704368" y="0"/>
                </a:lnTo>
                <a:lnTo>
                  <a:pt x="10704368" y="1926786"/>
                </a:lnTo>
                <a:lnTo>
                  <a:pt x="0" y="192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9107" y="1506799"/>
            <a:ext cx="568382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Linear Stability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9107" y="2087824"/>
            <a:ext cx="1318029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Considering a small perturbation close to the stable fixed points u</a:t>
            </a: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, we can analytically search for instabilities in the RDE: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9107" y="6083250"/>
            <a:ext cx="1318029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Assuming a Fourier series solution: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6081" y="1912864"/>
            <a:ext cx="5667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16324"/>
            <a:ext cx="1161461" cy="11614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81141" lIns="81141" bIns="81141" rIns="81141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2954" y="4912331"/>
            <a:ext cx="15366519" cy="4686418"/>
          </a:xfrm>
          <a:custGeom>
            <a:avLst/>
            <a:gdLst/>
            <a:ahLst/>
            <a:cxnLst/>
            <a:rect r="r" b="b" t="t" l="l"/>
            <a:pathLst>
              <a:path h="4686418" w="15366519">
                <a:moveTo>
                  <a:pt x="0" y="0"/>
                </a:moveTo>
                <a:lnTo>
                  <a:pt x="15366519" y="0"/>
                </a:lnTo>
                <a:lnTo>
                  <a:pt x="15366519" y="4686419"/>
                </a:lnTo>
                <a:lnTo>
                  <a:pt x="0" y="4686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5" t="-15401" r="-2013" b="-4850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9107" y="1506799"/>
            <a:ext cx="675710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Adding Variables (Turing Patterns)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9107" y="2087824"/>
            <a:ext cx="13180290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Constructing a 2-variable reaction-diffusion system to look for spatial patterns like spots, stripes and waves.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Spatial gradients can often allow for multiple coexisting patterns in space, and can be used to explain phenomena such as cell differentiation.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6081" y="1912864"/>
            <a:ext cx="5667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971339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Acknowledgements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81225"/>
            <a:ext cx="1562792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Firstly, I thank Prof. Sitabhra Sinha for his inputs and ideas that gave direction to this project. I also thank Shakti, Harish and Akshay for their helpful discussions and suggestions. Finally, I thank my peers - Ayush, Anahita, Neha, Sharmada, Anarghya, Shristi, Rwitacheta and Anagha - for their constant support and encouragement.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49090"/>
            <a:ext cx="971339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92090"/>
            <a:ext cx="15627923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Ludwig, D., Jones, D. D., &amp; Holling, C. S. (1978). Qualitative analysis of insect outbreak systems: the spruce budworm and forest. </a:t>
            </a:r>
            <a:r>
              <a:rPr lang="en-US" sz="25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Journal of Animal Ecology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47(1), 315. </a:t>
            </a:r>
            <a:r>
              <a:rPr lang="en-US" sz="25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2" tooltip="https://doi.org/10.2307/3939"/>
              </a:rPr>
              <a:t>https://doi.org/10.2307/3939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3" tooltip="https://doi.org/10.2307/3939"/>
              </a:rPr>
              <a:t> 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Ludwig, D., Aronson, D. G., &amp; Weinberger, H. F. (1979). Spatial patterning of the spruce budworm. </a:t>
            </a:r>
            <a:r>
              <a:rPr lang="en-US" sz="25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Journal of Mathematical Biology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8(3), 217–258. </a:t>
            </a:r>
            <a:r>
              <a:rPr lang="en-US" sz="25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4" tooltip="https://doi.org/10.1007/bf00276310"/>
              </a:rPr>
              <a:t>https://doi.org/10.1007/bf00276310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 tooltip="https://doi.org/10.1007/bf00276310"/>
              </a:rPr>
              <a:t> 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Barba, L. A., Cooper, C. D., &amp; Forsyth, G. F. (2014). Finite difference method for (partial) differential equations [Jupyter notebook]. </a:t>
            </a:r>
            <a:r>
              <a:rPr lang="en-US" sz="25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GitHub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5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6" tooltip="https://github.com/TuxRiders/numerical-computing-intro"/>
              </a:rPr>
              <a:t>https://github.com/TuxRiders/numerical-computing-intro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Roques, L. (2024). Readi2solve: An Online Python Toolbox for Solving Reaction-Diffusion Problems. </a:t>
            </a:r>
            <a:r>
              <a:rPr lang="en-US" sz="25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7" tooltip="https://hal.inrae.fr/hal-04728969v1"/>
              </a:rPr>
              <a:t>https://hal.inrae.fr/hal-04728969v1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934" y="6668405"/>
            <a:ext cx="6022291" cy="1535040"/>
            <a:chOff x="0" y="0"/>
            <a:chExt cx="8029722" cy="2046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8425" cy="2046719"/>
            </a:xfrm>
            <a:custGeom>
              <a:avLst/>
              <a:gdLst/>
              <a:ahLst/>
              <a:cxnLst/>
              <a:rect r="r" b="b" t="t" l="l"/>
              <a:pathLst>
                <a:path h="2046719" w="7948425">
                  <a:moveTo>
                    <a:pt x="0" y="0"/>
                  </a:moveTo>
                  <a:lnTo>
                    <a:pt x="7948425" y="0"/>
                  </a:lnTo>
                  <a:lnTo>
                    <a:pt x="7948425" y="2046719"/>
                  </a:lnTo>
                  <a:lnTo>
                    <a:pt x="0" y="2046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5460307" y="0"/>
              <a:ext cx="2569415" cy="2046719"/>
              <a:chOff x="0" y="0"/>
              <a:chExt cx="507539" cy="4042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07539" cy="404290"/>
              </a:xfrm>
              <a:custGeom>
                <a:avLst/>
                <a:gdLst/>
                <a:ahLst/>
                <a:cxnLst/>
                <a:rect r="r" b="b" t="t" l="l"/>
                <a:pathLst>
                  <a:path h="404290" w="507539">
                    <a:moveTo>
                      <a:pt x="80350" y="0"/>
                    </a:moveTo>
                    <a:lnTo>
                      <a:pt x="427189" y="0"/>
                    </a:lnTo>
                    <a:cubicBezTo>
                      <a:pt x="471565" y="0"/>
                      <a:pt x="507539" y="35974"/>
                      <a:pt x="507539" y="80350"/>
                    </a:cubicBezTo>
                    <a:lnTo>
                      <a:pt x="507539" y="323941"/>
                    </a:lnTo>
                    <a:cubicBezTo>
                      <a:pt x="507539" y="345251"/>
                      <a:pt x="499073" y="365688"/>
                      <a:pt x="484005" y="380756"/>
                    </a:cubicBezTo>
                    <a:cubicBezTo>
                      <a:pt x="468936" y="395825"/>
                      <a:pt x="448499" y="404290"/>
                      <a:pt x="427189" y="404290"/>
                    </a:cubicBezTo>
                    <a:lnTo>
                      <a:pt x="80350" y="404290"/>
                    </a:lnTo>
                    <a:cubicBezTo>
                      <a:pt x="59039" y="404290"/>
                      <a:pt x="38602" y="395825"/>
                      <a:pt x="23534" y="380756"/>
                    </a:cubicBezTo>
                    <a:cubicBezTo>
                      <a:pt x="8465" y="365688"/>
                      <a:pt x="0" y="345251"/>
                      <a:pt x="0" y="323941"/>
                    </a:cubicBezTo>
                    <a:lnTo>
                      <a:pt x="0" y="80350"/>
                    </a:lnTo>
                    <a:cubicBezTo>
                      <a:pt x="0" y="59039"/>
                      <a:pt x="8465" y="38602"/>
                      <a:pt x="23534" y="23534"/>
                    </a:cubicBezTo>
                    <a:cubicBezTo>
                      <a:pt x="38602" y="8465"/>
                      <a:pt x="59039" y="0"/>
                      <a:pt x="803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0021B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507539" cy="413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640531" y="0"/>
              <a:ext cx="3346604" cy="2046719"/>
              <a:chOff x="0" y="0"/>
              <a:chExt cx="661058" cy="4042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1058" cy="404290"/>
              </a:xfrm>
              <a:custGeom>
                <a:avLst/>
                <a:gdLst/>
                <a:ahLst/>
                <a:cxnLst/>
                <a:rect r="r" b="b" t="t" l="l"/>
                <a:pathLst>
                  <a:path h="404290" w="661058">
                    <a:moveTo>
                      <a:pt x="61690" y="0"/>
                    </a:moveTo>
                    <a:lnTo>
                      <a:pt x="599368" y="0"/>
                    </a:lnTo>
                    <a:cubicBezTo>
                      <a:pt x="615729" y="0"/>
                      <a:pt x="631420" y="6499"/>
                      <a:pt x="642989" y="18069"/>
                    </a:cubicBezTo>
                    <a:cubicBezTo>
                      <a:pt x="654558" y="29638"/>
                      <a:pt x="661058" y="45329"/>
                      <a:pt x="661058" y="61690"/>
                    </a:cubicBezTo>
                    <a:lnTo>
                      <a:pt x="661058" y="342601"/>
                    </a:lnTo>
                    <a:cubicBezTo>
                      <a:pt x="661058" y="376671"/>
                      <a:pt x="633438" y="404290"/>
                      <a:pt x="599368" y="404290"/>
                    </a:cubicBezTo>
                    <a:lnTo>
                      <a:pt x="61690" y="404290"/>
                    </a:lnTo>
                    <a:cubicBezTo>
                      <a:pt x="27619" y="404290"/>
                      <a:pt x="0" y="376671"/>
                      <a:pt x="0" y="342601"/>
                    </a:cubicBezTo>
                    <a:lnTo>
                      <a:pt x="0" y="61690"/>
                    </a:lnTo>
                    <a:cubicBezTo>
                      <a:pt x="0" y="27619"/>
                      <a:pt x="27619" y="0"/>
                      <a:pt x="616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4A90E2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661058" cy="413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  <p:sp>
        <p:nvSpPr>
          <p:cNvPr name="AutoShape 10" id="10"/>
          <p:cNvSpPr/>
          <p:nvPr/>
        </p:nvSpPr>
        <p:spPr>
          <a:xfrm flipV="true">
            <a:off x="5698875" y="6419140"/>
            <a:ext cx="9588344" cy="249265"/>
          </a:xfrm>
          <a:prstGeom prst="line">
            <a:avLst/>
          </a:prstGeom>
          <a:ln cap="flat" w="38100">
            <a:solidFill>
              <a:srgbClr val="D002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027717" y="8203444"/>
            <a:ext cx="4315073" cy="1104027"/>
          </a:xfrm>
          <a:prstGeom prst="line">
            <a:avLst/>
          </a:prstGeom>
          <a:ln cap="flat" w="38100">
            <a:solidFill>
              <a:srgbClr val="4A90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35639" y="6419140"/>
            <a:ext cx="5103161" cy="3458340"/>
          </a:xfrm>
          <a:custGeom>
            <a:avLst/>
            <a:gdLst/>
            <a:ahLst/>
            <a:cxnLst/>
            <a:rect r="r" b="b" t="t" l="l"/>
            <a:pathLst>
              <a:path h="3458340" w="5103161">
                <a:moveTo>
                  <a:pt x="0" y="0"/>
                </a:moveTo>
                <a:lnTo>
                  <a:pt x="5103161" y="0"/>
                </a:lnTo>
                <a:lnTo>
                  <a:pt x="5103161" y="3458341"/>
                </a:lnTo>
                <a:lnTo>
                  <a:pt x="0" y="3458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62" t="-20431" r="-48084" b="-6159"/>
            </a:stretch>
          </a:blipFill>
          <a:ln w="38100" cap="sq">
            <a:solidFill>
              <a:srgbClr val="D0021B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342790" y="6419140"/>
            <a:ext cx="5181443" cy="3458340"/>
          </a:xfrm>
          <a:custGeom>
            <a:avLst/>
            <a:gdLst/>
            <a:ahLst/>
            <a:cxnLst/>
            <a:rect r="r" b="b" t="t" l="l"/>
            <a:pathLst>
              <a:path h="3458340" w="5181443">
                <a:moveTo>
                  <a:pt x="0" y="0"/>
                </a:moveTo>
                <a:lnTo>
                  <a:pt x="5181443" y="0"/>
                </a:lnTo>
                <a:lnTo>
                  <a:pt x="5181443" y="3458341"/>
                </a:lnTo>
                <a:lnTo>
                  <a:pt x="0" y="3458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271" t="-7460" r="-24015" b="-1807"/>
            </a:stretch>
          </a:blipFill>
          <a:ln w="38100" cap="sq">
            <a:solidFill>
              <a:srgbClr val="4A90E2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2246581"/>
            <a:ext cx="16230600" cy="306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Can an insect outbreak be thought of as a phase transition? </a:t>
            </a:r>
          </a:p>
          <a:p>
            <a:pPr algn="l">
              <a:lnSpc>
                <a:spcPts val="3499"/>
              </a:lnSpc>
            </a:pPr>
          </a:p>
          <a:p>
            <a:pPr algn="l" marL="604515" indent="-302257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Gradual change of parameters over time (i.e. growth of the forest)</a:t>
            </a:r>
          </a:p>
          <a:p>
            <a:pPr algn="l" marL="604515" indent="-302257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Sudden jump from low (i.e. refuge) population to high (i.e. outbreak) population.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Ludwig et al. (1978) proposed a simple population dynamics model to explain this phenomenon in Canadian spruce budworm. This model assumed spatially homogeneous parameters.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28700"/>
            <a:ext cx="932650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Explaining an Outbreak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9516" y="6658880"/>
            <a:ext cx="93583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Growth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25353" y="6658880"/>
            <a:ext cx="122859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Predation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9772" y="3720823"/>
            <a:ext cx="1638278" cy="5014124"/>
          </a:xfrm>
          <a:custGeom>
            <a:avLst/>
            <a:gdLst/>
            <a:ahLst/>
            <a:cxnLst/>
            <a:rect r="r" b="b" t="t" l="l"/>
            <a:pathLst>
              <a:path h="5014124" w="1638278">
                <a:moveTo>
                  <a:pt x="0" y="0"/>
                </a:moveTo>
                <a:lnTo>
                  <a:pt x="1638278" y="0"/>
                </a:lnTo>
                <a:lnTo>
                  <a:pt x="1638278" y="5014123"/>
                </a:lnTo>
                <a:lnTo>
                  <a:pt x="0" y="501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296087"/>
            <a:ext cx="6209084" cy="1863596"/>
          </a:xfrm>
          <a:custGeom>
            <a:avLst/>
            <a:gdLst/>
            <a:ahLst/>
            <a:cxnLst/>
            <a:rect r="r" b="b" t="t" l="l"/>
            <a:pathLst>
              <a:path h="1863596" w="6209084">
                <a:moveTo>
                  <a:pt x="0" y="0"/>
                </a:moveTo>
                <a:lnTo>
                  <a:pt x="6209084" y="0"/>
                </a:lnTo>
                <a:lnTo>
                  <a:pt x="6209084" y="1863596"/>
                </a:lnTo>
                <a:lnTo>
                  <a:pt x="0" y="1863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315700" y="4341017"/>
            <a:ext cx="10328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V="true">
            <a:off x="11315700" y="5508177"/>
            <a:ext cx="10328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V="true">
            <a:off x="11315700" y="6675307"/>
            <a:ext cx="10328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V="true">
            <a:off x="11315700" y="8032937"/>
            <a:ext cx="10328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28700"/>
            <a:ext cx="1054677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Dimensionless Formulation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87488"/>
            <a:ext cx="1028700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To simplify our analysis, we can reduce the number of parameters by non-dimensionalizing the equation: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3798" y="5972362"/>
            <a:ext cx="109996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Where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96278" y="4062252"/>
            <a:ext cx="384702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40606"/>
                </a:solidFill>
                <a:latin typeface="Inter Medium"/>
                <a:ea typeface="Inter Medium"/>
                <a:cs typeface="Inter Medium"/>
                <a:sym typeface="Inter Medium"/>
              </a:rPr>
              <a:t>Rescaled Population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6278" y="5229412"/>
            <a:ext cx="384702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40606"/>
                </a:solidFill>
                <a:latin typeface="Inter Medium"/>
                <a:ea typeface="Inter Medium"/>
                <a:cs typeface="Inter Medium"/>
                <a:sym typeface="Inter Medium"/>
              </a:rPr>
              <a:t>Rescaled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6278" y="6396542"/>
            <a:ext cx="422061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40606"/>
                </a:solidFill>
                <a:latin typeface="Inter Medium"/>
                <a:ea typeface="Inter Medium"/>
                <a:cs typeface="Inter Medium"/>
                <a:sym typeface="Inter Medium"/>
              </a:rPr>
              <a:t>Rescaled Growth 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96278" y="7754172"/>
            <a:ext cx="497652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40606"/>
                </a:solidFill>
                <a:latin typeface="Inter Medium"/>
                <a:ea typeface="Inter Medium"/>
                <a:cs typeface="Inter Medium"/>
                <a:sym typeface="Inter Medium"/>
              </a:rPr>
              <a:t>Rescaled Carrying Capacity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7545" y="4082942"/>
            <a:ext cx="5693598" cy="1359347"/>
          </a:xfrm>
          <a:custGeom>
            <a:avLst/>
            <a:gdLst/>
            <a:ahLst/>
            <a:cxnLst/>
            <a:rect r="r" b="b" t="t" l="l"/>
            <a:pathLst>
              <a:path h="1359347" w="5693598">
                <a:moveTo>
                  <a:pt x="0" y="0"/>
                </a:moveTo>
                <a:lnTo>
                  <a:pt x="5693598" y="0"/>
                </a:lnTo>
                <a:lnTo>
                  <a:pt x="5693598" y="1359347"/>
                </a:lnTo>
                <a:lnTo>
                  <a:pt x="0" y="1359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0630" y="5567777"/>
            <a:ext cx="9328670" cy="4009874"/>
          </a:xfrm>
          <a:custGeom>
            <a:avLst/>
            <a:gdLst/>
            <a:ahLst/>
            <a:cxnLst/>
            <a:rect r="r" b="b" t="t" l="l"/>
            <a:pathLst>
              <a:path h="4009874" w="9328670">
                <a:moveTo>
                  <a:pt x="0" y="0"/>
                </a:moveTo>
                <a:lnTo>
                  <a:pt x="9328670" y="0"/>
                </a:lnTo>
                <a:lnTo>
                  <a:pt x="9328670" y="4009874"/>
                </a:lnTo>
                <a:lnTo>
                  <a:pt x="0" y="400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26" t="-5835" r="-33306" b="-555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308" y="153885"/>
            <a:ext cx="6687376" cy="4920588"/>
          </a:xfrm>
          <a:custGeom>
            <a:avLst/>
            <a:gdLst/>
            <a:ahLst/>
            <a:cxnLst/>
            <a:rect r="r" b="b" t="t" l="l"/>
            <a:pathLst>
              <a:path h="4920588" w="6687376">
                <a:moveTo>
                  <a:pt x="0" y="0"/>
                </a:moveTo>
                <a:lnTo>
                  <a:pt x="6687376" y="0"/>
                </a:lnTo>
                <a:lnTo>
                  <a:pt x="6687376" y="4920588"/>
                </a:lnTo>
                <a:lnTo>
                  <a:pt x="0" y="4920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65" t="-1765" r="-40628" b="-27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308" y="5064948"/>
            <a:ext cx="6687376" cy="5015532"/>
          </a:xfrm>
          <a:custGeom>
            <a:avLst/>
            <a:gdLst/>
            <a:ahLst/>
            <a:cxnLst/>
            <a:rect r="r" b="b" t="t" l="l"/>
            <a:pathLst>
              <a:path h="5015532" w="6687376">
                <a:moveTo>
                  <a:pt x="0" y="0"/>
                </a:moveTo>
                <a:lnTo>
                  <a:pt x="6687376" y="0"/>
                </a:lnTo>
                <a:lnTo>
                  <a:pt x="6687376" y="5015532"/>
                </a:lnTo>
                <a:lnTo>
                  <a:pt x="0" y="501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2066" y="1028700"/>
            <a:ext cx="898190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Fixed Point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2066" y="2230012"/>
            <a:ext cx="9144557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For long-term behaviour, we look for the </a:t>
            </a:r>
            <a:r>
              <a:rPr lang="en-US" b="true" sz="2799">
                <a:solidFill>
                  <a:srgbClr val="040606"/>
                </a:solidFill>
                <a:latin typeface="Inter Bold"/>
                <a:ea typeface="Inter Bold"/>
                <a:cs typeface="Inter Bold"/>
                <a:sym typeface="Inter Bold"/>
              </a:rPr>
              <a:t>fixed points</a:t>
            </a:r>
            <a:r>
              <a:rPr lang="en-US" b="true" sz="2799" i="true">
                <a:solidFill>
                  <a:srgbClr val="040606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(i.e. du/dt = 0). We find that we can get upto 3 fixed points, depending on the values of </a:t>
            </a:r>
            <a:r>
              <a:rPr lang="en-US" sz="2799" i="true">
                <a:solidFill>
                  <a:srgbClr val="040606"/>
                </a:solidFill>
                <a:latin typeface="Inter Italics"/>
                <a:ea typeface="Inter Italics"/>
                <a:cs typeface="Inter Italics"/>
                <a:sym typeface="Inter Italics"/>
              </a:rPr>
              <a:t>r</a:t>
            </a: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2799" i="true">
                <a:solidFill>
                  <a:srgbClr val="040606"/>
                </a:solidFill>
                <a:latin typeface="Inter Italics"/>
                <a:ea typeface="Inter Italics"/>
                <a:cs typeface="Inter Italics"/>
                <a:sym typeface="Inter Italics"/>
              </a:rPr>
              <a:t>k</a:t>
            </a: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94996" y="7563189"/>
            <a:ext cx="102473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Bistable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78292" y="6002016"/>
            <a:ext cx="118652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Outbreak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3651" y="8416566"/>
            <a:ext cx="90514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Refuge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248" y="1028700"/>
            <a:ext cx="5815805" cy="3333169"/>
          </a:xfrm>
          <a:custGeom>
            <a:avLst/>
            <a:gdLst/>
            <a:ahLst/>
            <a:cxnLst/>
            <a:rect r="r" b="b" t="t" l="l"/>
            <a:pathLst>
              <a:path h="3333169" w="5815805">
                <a:moveTo>
                  <a:pt x="0" y="0"/>
                </a:moveTo>
                <a:lnTo>
                  <a:pt x="5815805" y="0"/>
                </a:lnTo>
                <a:lnTo>
                  <a:pt x="5815805" y="3333169"/>
                </a:lnTo>
                <a:lnTo>
                  <a:pt x="0" y="3333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9028" y="486657"/>
            <a:ext cx="9800343" cy="9800343"/>
          </a:xfrm>
          <a:custGeom>
            <a:avLst/>
            <a:gdLst/>
            <a:ahLst/>
            <a:cxnLst/>
            <a:rect r="r" b="b" t="t" l="l"/>
            <a:pathLst>
              <a:path h="9800343" w="9800343">
                <a:moveTo>
                  <a:pt x="0" y="0"/>
                </a:moveTo>
                <a:lnTo>
                  <a:pt x="9800343" y="0"/>
                </a:lnTo>
                <a:lnTo>
                  <a:pt x="9800343" y="9800343"/>
                </a:lnTo>
                <a:lnTo>
                  <a:pt x="0" y="9800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899" y="4439388"/>
            <a:ext cx="6693129" cy="5752362"/>
          </a:xfrm>
          <a:custGeom>
            <a:avLst/>
            <a:gdLst/>
            <a:ahLst/>
            <a:cxnLst/>
            <a:rect r="r" b="b" t="t" l="l"/>
            <a:pathLst>
              <a:path h="5752362" w="6693129">
                <a:moveTo>
                  <a:pt x="0" y="0"/>
                </a:moveTo>
                <a:lnTo>
                  <a:pt x="6693129" y="0"/>
                </a:lnTo>
                <a:lnTo>
                  <a:pt x="6693129" y="5752362"/>
                </a:lnTo>
                <a:lnTo>
                  <a:pt x="0" y="575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79" t="-891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4303" y="1028700"/>
            <a:ext cx="964238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Cusp Catastrophe Curve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9828" y="2344588"/>
            <a:ext cx="7535312" cy="3767656"/>
          </a:xfrm>
          <a:custGeom>
            <a:avLst/>
            <a:gdLst/>
            <a:ahLst/>
            <a:cxnLst/>
            <a:rect r="r" b="b" t="t" l="l"/>
            <a:pathLst>
              <a:path h="3767656" w="7535312">
                <a:moveTo>
                  <a:pt x="0" y="0"/>
                </a:moveTo>
                <a:lnTo>
                  <a:pt x="7535312" y="0"/>
                </a:lnTo>
                <a:lnTo>
                  <a:pt x="7535312" y="3767656"/>
                </a:lnTo>
                <a:lnTo>
                  <a:pt x="0" y="376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08679" y="7898871"/>
            <a:ext cx="7096020" cy="759893"/>
            <a:chOff x="0" y="0"/>
            <a:chExt cx="9461360" cy="1013190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616228" y="-504376"/>
              <a:ext cx="964328" cy="2070804"/>
              <a:chOff x="0" y="0"/>
              <a:chExt cx="170454" cy="3660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454" cy="366035"/>
              </a:xfrm>
              <a:custGeom>
                <a:avLst/>
                <a:gdLst/>
                <a:ahLst/>
                <a:cxnLst/>
                <a:rect r="r" b="b" t="t" l="l"/>
                <a:pathLst>
                  <a:path h="366035" w="170454">
                    <a:moveTo>
                      <a:pt x="0" y="0"/>
                    </a:moveTo>
                    <a:lnTo>
                      <a:pt x="170454" y="0"/>
                    </a:lnTo>
                    <a:lnTo>
                      <a:pt x="170454" y="366035"/>
                    </a:lnTo>
                    <a:lnTo>
                      <a:pt x="0" y="36603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170454" cy="375560"/>
              </a:xfrm>
              <a:prstGeom prst="rect">
                <a:avLst/>
              </a:prstGeom>
            </p:spPr>
            <p:txBody>
              <a:bodyPr anchor="ctr" rtlCol="false" tIns="56770" lIns="56770" bIns="56770" rIns="5677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5400000">
              <a:off x="5443086" y="-2939778"/>
              <a:ext cx="964328" cy="6941609"/>
              <a:chOff x="0" y="0"/>
              <a:chExt cx="170454" cy="122699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0454" cy="1226996"/>
              </a:xfrm>
              <a:custGeom>
                <a:avLst/>
                <a:gdLst/>
                <a:ahLst/>
                <a:cxnLst/>
                <a:rect r="r" b="b" t="t" l="l"/>
                <a:pathLst>
                  <a:path h="1226996" w="170454">
                    <a:moveTo>
                      <a:pt x="0" y="0"/>
                    </a:moveTo>
                    <a:lnTo>
                      <a:pt x="170454" y="0"/>
                    </a:lnTo>
                    <a:lnTo>
                      <a:pt x="170454" y="1226996"/>
                    </a:lnTo>
                    <a:lnTo>
                      <a:pt x="0" y="12269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170454" cy="1236521"/>
              </a:xfrm>
              <a:prstGeom prst="rect">
                <a:avLst/>
              </a:prstGeom>
            </p:spPr>
            <p:txBody>
              <a:bodyPr anchor="ctr" rtlCol="false" tIns="56770" lIns="56770" bIns="56770" rIns="5677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4465167" y="-4465167"/>
              <a:ext cx="531026" cy="9461360"/>
              <a:chOff x="0" y="0"/>
              <a:chExt cx="93864" cy="167238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3864" cy="1672387"/>
              </a:xfrm>
              <a:custGeom>
                <a:avLst/>
                <a:gdLst/>
                <a:ahLst/>
                <a:cxnLst/>
                <a:rect r="r" b="b" t="t" l="l"/>
                <a:pathLst>
                  <a:path h="1672387" w="93864">
                    <a:moveTo>
                      <a:pt x="0" y="0"/>
                    </a:moveTo>
                    <a:lnTo>
                      <a:pt x="93864" y="0"/>
                    </a:lnTo>
                    <a:lnTo>
                      <a:pt x="93864" y="1672387"/>
                    </a:lnTo>
                    <a:lnTo>
                      <a:pt x="0" y="167238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93864" cy="1681912"/>
              </a:xfrm>
              <a:prstGeom prst="rect">
                <a:avLst/>
              </a:prstGeom>
            </p:spPr>
            <p:txBody>
              <a:bodyPr anchor="ctr" rtlCol="false" tIns="56770" lIns="56770" bIns="56770" rIns="5677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63829" y="6860923"/>
            <a:ext cx="7992277" cy="1548504"/>
          </a:xfrm>
          <a:custGeom>
            <a:avLst/>
            <a:gdLst/>
            <a:ahLst/>
            <a:cxnLst/>
            <a:rect r="r" b="b" t="t" l="l"/>
            <a:pathLst>
              <a:path h="1548504" w="7992277">
                <a:moveTo>
                  <a:pt x="0" y="0"/>
                </a:moveTo>
                <a:lnTo>
                  <a:pt x="7992277" y="0"/>
                </a:lnTo>
                <a:lnTo>
                  <a:pt x="7992277" y="1548504"/>
                </a:lnTo>
                <a:lnTo>
                  <a:pt x="0" y="1548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6676" y="6709184"/>
            <a:ext cx="4572493" cy="2183405"/>
          </a:xfrm>
          <a:custGeom>
            <a:avLst/>
            <a:gdLst/>
            <a:ahLst/>
            <a:cxnLst/>
            <a:rect r="r" b="b" t="t" l="l"/>
            <a:pathLst>
              <a:path h="2183405" w="4572493">
                <a:moveTo>
                  <a:pt x="0" y="0"/>
                </a:moveTo>
                <a:lnTo>
                  <a:pt x="4572493" y="0"/>
                </a:lnTo>
                <a:lnTo>
                  <a:pt x="4572493" y="2183405"/>
                </a:lnTo>
                <a:lnTo>
                  <a:pt x="0" y="218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246581"/>
            <a:ext cx="9411128" cy="3944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Natural environments are rarely homogenous. Heterogeneities might exist due to random events or external forces.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Spatial gradients in resources might influence how populations grow and even lead to patterns.</a:t>
            </a:r>
          </a:p>
          <a:p>
            <a:pPr algn="l" marL="604515" indent="-302257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Sunlight gradient at the surface of the ocean</a:t>
            </a:r>
          </a:p>
          <a:p>
            <a:pPr algn="l" marL="604515" indent="-302257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Nutrient gradient around a food source</a:t>
            </a:r>
          </a:p>
          <a:p>
            <a:pPr algn="l" marL="604515" indent="-302257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Chemical gradient inside a developing embryo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38225"/>
            <a:ext cx="1305179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38344" y="8821208"/>
            <a:ext cx="1487091" cy="4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08675" y="8821208"/>
            <a:ext cx="1524265" cy="4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Diffusion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86570" y="334455"/>
            <a:ext cx="9849378" cy="2410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2341" y="3728719"/>
            <a:ext cx="6122303" cy="1779550"/>
          </a:xfrm>
          <a:custGeom>
            <a:avLst/>
            <a:gdLst/>
            <a:ahLst/>
            <a:cxnLst/>
            <a:rect r="r" b="b" t="t" l="l"/>
            <a:pathLst>
              <a:path h="1779550" w="6122303">
                <a:moveTo>
                  <a:pt x="0" y="0"/>
                </a:moveTo>
                <a:lnTo>
                  <a:pt x="6122303" y="0"/>
                </a:lnTo>
                <a:lnTo>
                  <a:pt x="6122303" y="1779549"/>
                </a:lnTo>
                <a:lnTo>
                  <a:pt x="0" y="177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40" t="-78582" r="-55051" b="-110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52334" y="3353217"/>
            <a:ext cx="6073325" cy="2155051"/>
          </a:xfrm>
          <a:custGeom>
            <a:avLst/>
            <a:gdLst/>
            <a:ahLst/>
            <a:cxnLst/>
            <a:rect r="r" b="b" t="t" l="l"/>
            <a:pathLst>
              <a:path h="2155051" w="6073325">
                <a:moveTo>
                  <a:pt x="0" y="0"/>
                </a:moveTo>
                <a:lnTo>
                  <a:pt x="6073325" y="0"/>
                </a:lnTo>
                <a:lnTo>
                  <a:pt x="6073325" y="2155051"/>
                </a:lnTo>
                <a:lnTo>
                  <a:pt x="0" y="215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032" t="-63500" r="-45048" b="-751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960" y="6246969"/>
            <a:ext cx="14941663" cy="3723248"/>
          </a:xfrm>
          <a:custGeom>
            <a:avLst/>
            <a:gdLst/>
            <a:ahLst/>
            <a:cxnLst/>
            <a:rect r="r" b="b" t="t" l="l"/>
            <a:pathLst>
              <a:path h="3723248" w="14941663">
                <a:moveTo>
                  <a:pt x="0" y="0"/>
                </a:moveTo>
                <a:lnTo>
                  <a:pt x="14941663" y="0"/>
                </a:lnTo>
                <a:lnTo>
                  <a:pt x="14941663" y="3723248"/>
                </a:lnTo>
                <a:lnTo>
                  <a:pt x="0" y="3723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4" t="-32197" r="-8395" b="-713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19747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Numerically Solving RDEs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00744" y="2558363"/>
            <a:ext cx="357650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Implicit Scheme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6629" y="2558363"/>
            <a:ext cx="357372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Explicit Scheme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6041" y="5774968"/>
            <a:ext cx="4478602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tru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Pros: 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Easy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implement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Faster to compute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b="true" sz="2199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Cons: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 limited stability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Boundary effects lag by 1 step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00744" y="5608281"/>
            <a:ext cx="548155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tru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Pros: 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Much more stable than explicit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 lag at boundary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b="true" sz="2199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Cons: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Difficult to implement (especially for nonlinear equations)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Takes longer to compute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786" y="2410489"/>
            <a:ext cx="8440775" cy="6330581"/>
          </a:xfrm>
          <a:custGeom>
            <a:avLst/>
            <a:gdLst/>
            <a:ahLst/>
            <a:cxnLst/>
            <a:rect r="r" b="b" t="t" l="l"/>
            <a:pathLst>
              <a:path h="6330581" w="8440775">
                <a:moveTo>
                  <a:pt x="0" y="0"/>
                </a:moveTo>
                <a:lnTo>
                  <a:pt x="8440775" y="0"/>
                </a:lnTo>
                <a:lnTo>
                  <a:pt x="8440775" y="6330581"/>
                </a:lnTo>
                <a:lnTo>
                  <a:pt x="0" y="633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3561" y="2410489"/>
            <a:ext cx="8172852" cy="7365042"/>
          </a:xfrm>
          <a:custGeom>
            <a:avLst/>
            <a:gdLst/>
            <a:ahLst/>
            <a:cxnLst/>
            <a:rect r="r" b="b" t="t" l="l"/>
            <a:pathLst>
              <a:path h="7365042" w="8172852">
                <a:moveTo>
                  <a:pt x="0" y="0"/>
                </a:moveTo>
                <a:lnTo>
                  <a:pt x="8172852" y="0"/>
                </a:lnTo>
                <a:lnTo>
                  <a:pt x="8172852" y="7365041"/>
                </a:lnTo>
                <a:lnTo>
                  <a:pt x="0" y="7365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35" t="0" r="-770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19747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Verifying the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98634"/>
            <a:ext cx="6462190" cy="3231095"/>
          </a:xfrm>
          <a:custGeom>
            <a:avLst/>
            <a:gdLst/>
            <a:ahLst/>
            <a:cxnLst/>
            <a:rect r="r" b="b" t="t" l="l"/>
            <a:pathLst>
              <a:path h="3231095" w="6462190">
                <a:moveTo>
                  <a:pt x="0" y="0"/>
                </a:moveTo>
                <a:lnTo>
                  <a:pt x="6462190" y="0"/>
                </a:lnTo>
                <a:lnTo>
                  <a:pt x="6462190" y="3231095"/>
                </a:lnTo>
                <a:lnTo>
                  <a:pt x="0" y="3231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758" y="5501179"/>
            <a:ext cx="5746002" cy="4485920"/>
          </a:xfrm>
          <a:custGeom>
            <a:avLst/>
            <a:gdLst/>
            <a:ahLst/>
            <a:cxnLst/>
            <a:rect r="r" b="b" t="t" l="l"/>
            <a:pathLst>
              <a:path h="4485920" w="5746002">
                <a:moveTo>
                  <a:pt x="0" y="0"/>
                </a:moveTo>
                <a:lnTo>
                  <a:pt x="5746002" y="0"/>
                </a:lnTo>
                <a:lnTo>
                  <a:pt x="5746002" y="4485920"/>
                </a:lnTo>
                <a:lnTo>
                  <a:pt x="0" y="448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0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4346" y="5501179"/>
            <a:ext cx="5777811" cy="4485920"/>
          </a:xfrm>
          <a:custGeom>
            <a:avLst/>
            <a:gdLst/>
            <a:ahLst/>
            <a:cxnLst/>
            <a:rect r="r" b="b" t="t" l="l"/>
            <a:pathLst>
              <a:path h="4485920" w="5777811">
                <a:moveTo>
                  <a:pt x="0" y="0"/>
                </a:moveTo>
                <a:lnTo>
                  <a:pt x="5777811" y="0"/>
                </a:lnTo>
                <a:lnTo>
                  <a:pt x="5777811" y="4485920"/>
                </a:lnTo>
                <a:lnTo>
                  <a:pt x="0" y="448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28513" y="5501179"/>
            <a:ext cx="5731730" cy="4485920"/>
          </a:xfrm>
          <a:custGeom>
            <a:avLst/>
            <a:gdLst/>
            <a:ahLst/>
            <a:cxnLst/>
            <a:rect r="r" b="b" t="t" l="l"/>
            <a:pathLst>
              <a:path h="4485920" w="5731730">
                <a:moveTo>
                  <a:pt x="0" y="0"/>
                </a:moveTo>
                <a:lnTo>
                  <a:pt x="5731729" y="0"/>
                </a:lnTo>
                <a:lnTo>
                  <a:pt x="5731729" y="4485920"/>
                </a:lnTo>
                <a:lnTo>
                  <a:pt x="0" y="4485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3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53946" y="1019175"/>
            <a:ext cx="120535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19747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Parallel Gradients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743" y="1857375"/>
            <a:ext cx="9144557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As the diffusion is strengthened, the population shows a travelling wave in space which asymptotically appears to approximate the carrying capacity gradient.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0606"/>
                </a:solidFill>
                <a:latin typeface="Inter"/>
                <a:ea typeface="Inter"/>
                <a:cs typeface="Inter"/>
                <a:sym typeface="Inter"/>
              </a:rPr>
              <a:t>The speed of the wave is not constant, but it slows down as it approaches the boundary.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DAGrzRavkP4</dc:identifier>
  <dcterms:modified xsi:type="dcterms:W3CDTF">2011-08-01T06:04:30Z</dcterms:modified>
  <cp:revision>1</cp:revision>
  <dc:title>Insect Outbreak: Searching for Patterns in Heterogeneous Environments</dc:title>
</cp:coreProperties>
</file>